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316" r:id="rId2"/>
    <p:sldId id="321" r:id="rId3"/>
    <p:sldId id="375" r:id="rId4"/>
    <p:sldId id="455" r:id="rId5"/>
    <p:sldId id="456" r:id="rId6"/>
    <p:sldId id="401" r:id="rId7"/>
    <p:sldId id="454" r:id="rId8"/>
    <p:sldId id="407" r:id="rId9"/>
    <p:sldId id="409" r:id="rId10"/>
    <p:sldId id="408" r:id="rId11"/>
    <p:sldId id="355" r:id="rId12"/>
    <p:sldId id="410" r:id="rId13"/>
    <p:sldId id="361" r:id="rId14"/>
    <p:sldId id="413" r:id="rId15"/>
    <p:sldId id="412" r:id="rId16"/>
    <p:sldId id="362" r:id="rId17"/>
    <p:sldId id="363" r:id="rId18"/>
    <p:sldId id="411" r:id="rId19"/>
    <p:sldId id="356" r:id="rId20"/>
    <p:sldId id="364" r:id="rId21"/>
    <p:sldId id="365" r:id="rId22"/>
    <p:sldId id="403" r:id="rId23"/>
    <p:sldId id="404" r:id="rId24"/>
    <p:sldId id="405" r:id="rId25"/>
    <p:sldId id="406" r:id="rId26"/>
    <p:sldId id="376" r:id="rId27"/>
    <p:sldId id="377" r:id="rId28"/>
    <p:sldId id="378" r:id="rId29"/>
    <p:sldId id="438" r:id="rId30"/>
    <p:sldId id="366" r:id="rId31"/>
    <p:sldId id="368" r:id="rId32"/>
    <p:sldId id="369" r:id="rId33"/>
    <p:sldId id="370" r:id="rId34"/>
    <p:sldId id="430" r:id="rId35"/>
    <p:sldId id="431" r:id="rId36"/>
    <p:sldId id="432" r:id="rId37"/>
    <p:sldId id="439" r:id="rId38"/>
    <p:sldId id="371" r:id="rId39"/>
    <p:sldId id="423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50" r:id="rId48"/>
    <p:sldId id="449" r:id="rId49"/>
    <p:sldId id="452" r:id="rId50"/>
    <p:sldId id="453" r:id="rId51"/>
    <p:sldId id="447" r:id="rId52"/>
    <p:sldId id="448" r:id="rId53"/>
    <p:sldId id="451" r:id="rId54"/>
    <p:sldId id="381" r:id="rId55"/>
    <p:sldId id="386" r:id="rId56"/>
    <p:sldId id="385" r:id="rId57"/>
    <p:sldId id="434" r:id="rId58"/>
    <p:sldId id="384" r:id="rId59"/>
    <p:sldId id="388" r:id="rId60"/>
    <p:sldId id="433" r:id="rId61"/>
    <p:sldId id="390" r:id="rId62"/>
    <p:sldId id="389" r:id="rId63"/>
    <p:sldId id="383" r:id="rId64"/>
    <p:sldId id="391" r:id="rId65"/>
    <p:sldId id="392" r:id="rId66"/>
    <p:sldId id="435" r:id="rId67"/>
    <p:sldId id="402" r:id="rId68"/>
    <p:sldId id="394" r:id="rId69"/>
    <p:sldId id="395" r:id="rId70"/>
    <p:sldId id="397" r:id="rId71"/>
    <p:sldId id="457" r:id="rId72"/>
    <p:sldId id="437" r:id="rId73"/>
    <p:sldId id="459" r:id="rId74"/>
    <p:sldId id="460" r:id="rId75"/>
    <p:sldId id="461" r:id="rId76"/>
    <p:sldId id="463" r:id="rId77"/>
    <p:sldId id="462" r:id="rId78"/>
    <p:sldId id="464" r:id="rId79"/>
    <p:sldId id="469" r:id="rId80"/>
    <p:sldId id="470" r:id="rId81"/>
    <p:sldId id="465" r:id="rId82"/>
    <p:sldId id="466" r:id="rId83"/>
    <p:sldId id="467" r:id="rId84"/>
    <p:sldId id="468" r:id="rId85"/>
    <p:sldId id="318" r:id="rId86"/>
    <p:sldId id="458" r:id="rId87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oteomics" id="{EC29033F-913F-D147-954A-9E0240F75FB9}">
          <p14:sldIdLst>
            <p14:sldId id="316"/>
            <p14:sldId id="321"/>
            <p14:sldId id="375"/>
            <p14:sldId id="455"/>
            <p14:sldId id="456"/>
            <p14:sldId id="401"/>
            <p14:sldId id="454"/>
            <p14:sldId id="407"/>
            <p14:sldId id="409"/>
            <p14:sldId id="408"/>
            <p14:sldId id="355"/>
            <p14:sldId id="410"/>
            <p14:sldId id="361"/>
            <p14:sldId id="413"/>
            <p14:sldId id="412"/>
            <p14:sldId id="362"/>
            <p14:sldId id="363"/>
            <p14:sldId id="411"/>
            <p14:sldId id="356"/>
            <p14:sldId id="364"/>
            <p14:sldId id="365"/>
            <p14:sldId id="403"/>
            <p14:sldId id="404"/>
            <p14:sldId id="405"/>
            <p14:sldId id="406"/>
            <p14:sldId id="376"/>
            <p14:sldId id="377"/>
            <p14:sldId id="378"/>
            <p14:sldId id="438"/>
            <p14:sldId id="366"/>
            <p14:sldId id="368"/>
            <p14:sldId id="369"/>
            <p14:sldId id="370"/>
            <p14:sldId id="430"/>
            <p14:sldId id="431"/>
            <p14:sldId id="432"/>
            <p14:sldId id="439"/>
            <p14:sldId id="371"/>
            <p14:sldId id="423"/>
            <p14:sldId id="440"/>
            <p14:sldId id="442"/>
          </p14:sldIdLst>
        </p14:section>
        <p14:section name="Modelling" id="{446D41AB-22D2-B143-930A-52724A879715}">
          <p14:sldIdLst>
            <p14:sldId id="441"/>
            <p14:sldId id="443"/>
            <p14:sldId id="444"/>
            <p14:sldId id="445"/>
            <p14:sldId id="446"/>
            <p14:sldId id="450"/>
            <p14:sldId id="449"/>
            <p14:sldId id="452"/>
            <p14:sldId id="453"/>
            <p14:sldId id="447"/>
            <p14:sldId id="448"/>
            <p14:sldId id="451"/>
            <p14:sldId id="381"/>
            <p14:sldId id="386"/>
            <p14:sldId id="385"/>
            <p14:sldId id="434"/>
            <p14:sldId id="384"/>
            <p14:sldId id="388"/>
            <p14:sldId id="433"/>
            <p14:sldId id="390"/>
            <p14:sldId id="389"/>
            <p14:sldId id="383"/>
            <p14:sldId id="391"/>
            <p14:sldId id="392"/>
            <p14:sldId id="435"/>
            <p14:sldId id="402"/>
            <p14:sldId id="394"/>
            <p14:sldId id="395"/>
            <p14:sldId id="397"/>
            <p14:sldId id="457"/>
            <p14:sldId id="437"/>
            <p14:sldId id="459"/>
            <p14:sldId id="460"/>
            <p14:sldId id="461"/>
            <p14:sldId id="463"/>
            <p14:sldId id="462"/>
            <p14:sldId id="464"/>
            <p14:sldId id="469"/>
            <p14:sldId id="470"/>
            <p14:sldId id="465"/>
            <p14:sldId id="466"/>
            <p14:sldId id="467"/>
            <p14:sldId id="468"/>
            <p14:sldId id="318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AF"/>
    <a:srgbClr val="13A89E"/>
    <a:srgbClr val="69B0A0"/>
    <a:srgbClr val="3494BA"/>
    <a:srgbClr val="FF912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83625"/>
  </p:normalViewPr>
  <p:slideViewPr>
    <p:cSldViewPr snapToGrid="0">
      <p:cViewPr varScale="1">
        <p:scale>
          <a:sx n="90" d="100"/>
          <a:sy n="90" d="100"/>
        </p:scale>
        <p:origin x="2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take a minute or two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7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0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Prior to scaling beta is -0.2519 and p-value is: 6.012e-13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51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ELISA = Enzyme linked immunosorbent assay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 minutes? Slow Down if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4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Should be around 15 minutes?</a:t>
            </a:r>
          </a:p>
          <a:p>
            <a:endParaRPr lang="en-CA" dirty="0"/>
          </a:p>
          <a:p>
            <a:r>
              <a:rPr lang="en-CA" dirty="0"/>
              <a:t>Give them 3 minutes to get the files set up R, etc. etc.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0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42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Q1 vs Q4 Age p-value = 2.111e-05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df$Sex</a:t>
            </a:r>
            <a:r>
              <a:rPr lang="en-CA" dirty="0"/>
              <a:t> and df$quartile104</a:t>
            </a:r>
          </a:p>
          <a:p>
            <a:r>
              <a:rPr lang="en-CA" dirty="0"/>
              <a:t>X-squared = 14.997, </a:t>
            </a:r>
            <a:r>
              <a:rPr lang="en-CA" dirty="0" err="1"/>
              <a:t>df</a:t>
            </a:r>
            <a:r>
              <a:rPr lang="en-CA" dirty="0"/>
              <a:t> = 3, p-value = 0.001819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df_test$Sex</a:t>
            </a:r>
            <a:r>
              <a:rPr lang="en-CA" dirty="0"/>
              <a:t> and df_test$quartile104</a:t>
            </a:r>
          </a:p>
          <a:p>
            <a:r>
              <a:rPr lang="en-CA" dirty="0"/>
              <a:t>X-squared = 11.141, </a:t>
            </a:r>
            <a:r>
              <a:rPr lang="en-CA" dirty="0" err="1"/>
              <a:t>df</a:t>
            </a:r>
            <a:r>
              <a:rPr lang="en-CA" dirty="0"/>
              <a:t> = 1, p-value = 0.0008443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 value for Sex is 4.37e-05 and </a:t>
            </a:r>
            <a:r>
              <a:rPr lang="en-CA" dirty="0" err="1"/>
              <a:t>coeff</a:t>
            </a:r>
            <a:r>
              <a:rPr lang="en-CA"/>
              <a:t> is -0.627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02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8EFA3-19CD-EF3A-BDFF-8345EE27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63CC7-9DC7-7DE0-2691-CB0FF8E0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C8C5C-66E9-339B-29C1-CEDF2CBC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3809-D287-AAED-DE37-A2952F314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9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13F1-325E-4743-BD31-CB38CB64C7E5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28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mailto:workshop-micm@mcgill.c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48" y="2582090"/>
            <a:ext cx="5172904" cy="170358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Helvetica"/>
                <a:cs typeface="Helvetica"/>
              </a:rPr>
              <a:t>Proteogenomics</a:t>
            </a:r>
            <a:endParaRPr lang="en-CA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65136" y="5830349"/>
            <a:ext cx="3973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Workshop Lead: Thomas Zheng </a:t>
            </a:r>
            <a:endParaRPr lang="en-CA" dirty="0">
              <a:latin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7BC4C-E4DD-4EF8-4690-732D69EB13AE}"/>
              </a:ext>
            </a:extLst>
          </p:cNvPr>
          <p:cNvSpPr txBox="1"/>
          <p:nvPr/>
        </p:nvSpPr>
        <p:spPr>
          <a:xfrm>
            <a:off x="165136" y="6199681"/>
            <a:ext cx="28694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Date: August 12</a:t>
            </a:r>
            <a:r>
              <a:rPr lang="en-CA" sz="1800" baseline="30000" dirty="0">
                <a:latin typeface="Helvetica Light"/>
              </a:rPr>
              <a:t>th</a:t>
            </a:r>
            <a:r>
              <a:rPr lang="en-CA" sz="1800" dirty="0">
                <a:latin typeface="Helvetica Light"/>
              </a:rPr>
              <a:t>, 2025</a:t>
            </a:r>
            <a:endParaRPr lang="en-CA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C318-7623-53F6-D620-3D797254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outer structure of a protein is dependent on the tertiary structure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EE50594-5A52-B450-B2BF-3399B22A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734231"/>
            <a:ext cx="7805057" cy="42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4CE57E-2627-5A50-8DF6-B8061D645F3B}"/>
              </a:ext>
            </a:extLst>
          </p:cNvPr>
          <p:cNvSpPr/>
          <p:nvPr/>
        </p:nvSpPr>
        <p:spPr>
          <a:xfrm>
            <a:off x="283027" y="2737534"/>
            <a:ext cx="2884714" cy="3653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9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8BAA-1D76-D874-16B6-F85676E8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ELISA/Small-Scale Antibody Protein Analysis</a:t>
            </a:r>
          </a:p>
        </p:txBody>
      </p:sp>
      <p:pic>
        <p:nvPicPr>
          <p:cNvPr id="4098" name="Picture 2" descr="Antibodies">
            <a:extLst>
              <a:ext uri="{FF2B5EF4-FFF2-40B4-BE49-F238E27FC236}">
                <a16:creationId xmlns:a16="http://schemas.microsoft.com/office/drawing/2014/main" id="{082C3A90-7B85-3A05-95AC-50BDE7A1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2787649"/>
            <a:ext cx="3913414" cy="2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rmodics - Guide To Detecting Proteins: ELISA">
            <a:extLst>
              <a:ext uri="{FF2B5EF4-FFF2-40B4-BE49-F238E27FC236}">
                <a16:creationId xmlns:a16="http://schemas.microsoft.com/office/drawing/2014/main" id="{98F9F4EE-C23F-5E5A-1196-626B6847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5" r="53494"/>
          <a:stretch/>
        </p:blipFill>
        <p:spPr bwMode="auto">
          <a:xfrm>
            <a:off x="4572000" y="2250028"/>
            <a:ext cx="3913414" cy="370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5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no 2: Size comparison between biological species and different... |  Download Scientific Diagram">
            <a:extLst>
              <a:ext uri="{FF2B5EF4-FFF2-40B4-BE49-F238E27FC236}">
                <a16:creationId xmlns:a16="http://schemas.microsoft.com/office/drawing/2014/main" id="{C9D2108C-7873-7817-FFF1-8C95E32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55964"/>
            <a:ext cx="679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DAF31-46E2-721F-45B8-CCDFEF7E1B86}"/>
              </a:ext>
            </a:extLst>
          </p:cNvPr>
          <p:cNvSpPr txBox="1"/>
          <p:nvPr/>
        </p:nvSpPr>
        <p:spPr>
          <a:xfrm>
            <a:off x="337457" y="1455964"/>
            <a:ext cx="372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Antibodies are big!</a:t>
            </a:r>
          </a:p>
        </p:txBody>
      </p:sp>
    </p:spTree>
    <p:extLst>
      <p:ext uri="{BB962C8B-B14F-4D97-AF65-F5344CB8AC3E}">
        <p14:creationId xmlns:p14="http://schemas.microsoft.com/office/powerpoint/2010/main" val="148742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9DF4C2-9F91-C247-C156-E5421D946194}"/>
              </a:ext>
            </a:extLst>
          </p:cNvPr>
          <p:cNvSpPr/>
          <p:nvPr/>
        </p:nvSpPr>
        <p:spPr>
          <a:xfrm>
            <a:off x="3178170" y="2719861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8F4-9252-D6FD-BD15-8E5E6E6F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Mass Spec.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63DB-97E2-7E2D-2994-1D497C15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could host an entire workshop on just MS Proteomics</a:t>
            </a:r>
          </a:p>
          <a:p>
            <a:endParaRPr lang="en-CA" dirty="0"/>
          </a:p>
          <a:p>
            <a:r>
              <a:rPr lang="en-CA" dirty="0"/>
              <a:t>Samples can be identified by extremely accurate mass spectra</a:t>
            </a:r>
          </a:p>
          <a:p>
            <a:endParaRPr lang="en-CA" dirty="0"/>
          </a:p>
          <a:p>
            <a:r>
              <a:rPr lang="en-CA" dirty="0"/>
              <a:t>We have MALDI-MS, ESI-MS, AP-MS, MS/MS, HPLC-MS/MS,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The most similar MS to the other assays is MS/MS</a:t>
            </a:r>
          </a:p>
        </p:txBody>
      </p:sp>
    </p:spTree>
    <p:extLst>
      <p:ext uri="{BB962C8B-B14F-4D97-AF65-F5344CB8AC3E}">
        <p14:creationId xmlns:p14="http://schemas.microsoft.com/office/powerpoint/2010/main" val="366330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82-1F7F-2B46-A033-796EA98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Tandem MS (MS/MS or MS</a:t>
            </a:r>
            <a:r>
              <a:rPr lang="en-CA" baseline="30000" dirty="0"/>
              <a:t>2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B4C6-E8AA-7776-C0CB-1CFD567E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determine the proteomic composition of the sample</a:t>
            </a:r>
          </a:p>
          <a:p>
            <a:endParaRPr lang="en-CA" dirty="0"/>
          </a:p>
          <a:p>
            <a:r>
              <a:rPr lang="en-CA" dirty="0"/>
              <a:t>Can even find mutations, PTMs, and non-protein molecules </a:t>
            </a:r>
          </a:p>
          <a:p>
            <a:endParaRPr lang="en-CA" dirty="0"/>
          </a:p>
          <a:p>
            <a:r>
              <a:rPr lang="en-CA" dirty="0"/>
              <a:t>Limited to isotopic or barcode multiplexing</a:t>
            </a:r>
          </a:p>
        </p:txBody>
      </p:sp>
    </p:spTree>
    <p:extLst>
      <p:ext uri="{BB962C8B-B14F-4D97-AF65-F5344CB8AC3E}">
        <p14:creationId xmlns:p14="http://schemas.microsoft.com/office/powerpoint/2010/main" val="56568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FCB8A-5A65-EAD0-3BF2-6BF6E4A4C3C6}"/>
              </a:ext>
            </a:extLst>
          </p:cNvPr>
          <p:cNvSpPr/>
          <p:nvPr/>
        </p:nvSpPr>
        <p:spPr>
          <a:xfrm>
            <a:off x="6052455" y="2712592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8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BA7D-1594-EE6B-6BB6-BD748EA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Affinity-based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CF15-8D40-7ADE-D955-2B04194D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279321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Olink</a:t>
            </a:r>
            <a:endParaRPr lang="en-US" dirty="0"/>
          </a:p>
          <a:p>
            <a:r>
              <a:rPr lang="en-US" dirty="0"/>
              <a:t>Antibody-based</a:t>
            </a:r>
          </a:p>
          <a:p>
            <a:r>
              <a:rPr lang="en-US" dirty="0"/>
              <a:t>PEA -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5E06D-E7C6-89B9-7FEF-EACECEC597AF}"/>
              </a:ext>
            </a:extLst>
          </p:cNvPr>
          <p:cNvCxnSpPr>
            <a:stCxn id="2" idx="2"/>
          </p:cNvCxnSpPr>
          <p:nvPr/>
        </p:nvCxnSpPr>
        <p:spPr>
          <a:xfrm>
            <a:off x="4572000" y="1690688"/>
            <a:ext cx="0" cy="4372655"/>
          </a:xfrm>
          <a:prstGeom prst="line">
            <a:avLst/>
          </a:prstGeom>
          <a:ln w="12700">
            <a:solidFill>
              <a:schemeClr val="tx1"/>
            </a:solidFill>
            <a:headEnd w="sm" len="sm"/>
            <a:tailEnd w="sm" len="lg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91D53-D949-059E-D8F0-58BCC288F37E}"/>
              </a:ext>
            </a:extLst>
          </p:cNvPr>
          <p:cNvSpPr txBox="1">
            <a:spLocks/>
          </p:cNvSpPr>
          <p:nvPr/>
        </p:nvSpPr>
        <p:spPr>
          <a:xfrm>
            <a:off x="4776107" y="1825627"/>
            <a:ext cx="3279321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Somalogic</a:t>
            </a:r>
            <a:endParaRPr lang="en-US" dirty="0"/>
          </a:p>
          <a:p>
            <a:r>
              <a:rPr lang="en-US" dirty="0"/>
              <a:t>Aptamer-based</a:t>
            </a:r>
          </a:p>
          <a:p>
            <a:r>
              <a:rPr lang="en-US" dirty="0" err="1"/>
              <a:t>SOMAmer</a:t>
            </a:r>
            <a:r>
              <a:rPr lang="en-US" dirty="0"/>
              <a:t> - system</a:t>
            </a:r>
          </a:p>
        </p:txBody>
      </p:sp>
      <p:pic>
        <p:nvPicPr>
          <p:cNvPr id="9" name="Picture 8" descr="A blue molecule structure&#10;&#10;Description automatically generated with medium confidence">
            <a:extLst>
              <a:ext uri="{FF2B5EF4-FFF2-40B4-BE49-F238E27FC236}">
                <a16:creationId xmlns:a16="http://schemas.microsoft.com/office/drawing/2014/main" id="{1F88C5A6-CD16-18E3-0418-BBC12E17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5947"/>
            <a:ext cx="3152346" cy="2491015"/>
          </a:xfrm>
          <a:prstGeom prst="rect">
            <a:avLst/>
          </a:prstGeom>
        </p:spPr>
      </p:pic>
      <p:pic>
        <p:nvPicPr>
          <p:cNvPr id="11" name="Picture 10" descr="A structure of a molecule&#10;&#10;Description automatically generated">
            <a:extLst>
              <a:ext uri="{FF2B5EF4-FFF2-40B4-BE49-F238E27FC236}">
                <a16:creationId xmlns:a16="http://schemas.microsoft.com/office/drawing/2014/main" id="{2B557F04-30E8-1663-37D2-B5A70D5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93" y="3685947"/>
            <a:ext cx="3670300" cy="240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CCC08-5C95-DC4A-9B7A-5651DC9E5B95}"/>
              </a:ext>
            </a:extLst>
          </p:cNvPr>
          <p:cNvSpPr txBox="1"/>
          <p:nvPr/>
        </p:nvSpPr>
        <p:spPr>
          <a:xfrm>
            <a:off x="-1" y="6368144"/>
            <a:ext cx="44522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Somalogic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84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12D43-9137-DB7C-570B-E48AB230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887" y="5357337"/>
            <a:ext cx="3224152" cy="1266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Location: 550 Sherbrooke Street, Montreal, Quebec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1179181" y="1488185"/>
            <a:ext cx="67929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 u="sng">
                <a:latin typeface="Helvetica" pitchFamily="2" charset="0"/>
              </a:rPr>
              <a:t>Mission statement:</a:t>
            </a:r>
            <a:r>
              <a:rPr lang="en-CA" sz="1800">
                <a:latin typeface="Helvetica" pitchFamily="2" charset="0"/>
              </a:rPr>
              <a:t> d</a:t>
            </a:r>
            <a:r>
              <a:rPr lang="en-CA" sz="1800" b="0" i="0">
                <a:solidFill>
                  <a:srgbClr val="000000"/>
                </a:solidFill>
                <a:effectLst/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sz="180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3" y="123976"/>
            <a:ext cx="3995634" cy="964279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0" y="2808275"/>
            <a:ext cx="2203814" cy="22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4373913" y="5288330"/>
            <a:ext cx="46322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Scan the QR code to sign up </a:t>
            </a:r>
          </a:p>
          <a:p>
            <a:pPr algn="ctr"/>
            <a:r>
              <a:rPr lang="en-CA" sz="1800"/>
              <a:t>for our </a:t>
            </a:r>
            <a:r>
              <a:rPr lang="en-CA" sz="1800" b="1"/>
              <a:t>mailing list</a:t>
            </a:r>
            <a:endParaRPr lang="en-CA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2574183" y="6243368"/>
            <a:ext cx="459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/>
              <a:t>Contact: </a:t>
            </a:r>
            <a:r>
              <a:rPr lang="en-CA" sz="1800">
                <a:hlinkClick r:id="rId4"/>
              </a:rPr>
              <a:t>workshop-micm@mcgill.ca</a:t>
            </a:r>
            <a:r>
              <a:rPr lang="en-CA" sz="1800"/>
              <a:t> 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D7302FE-4674-2672-DBA9-50C4E86C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93" y="2640892"/>
            <a:ext cx="2868491" cy="23565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Olink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PEA – Proximity Extension Assay</a:t>
            </a:r>
          </a:p>
          <a:p>
            <a:endParaRPr lang="en-CA" dirty="0"/>
          </a:p>
          <a:p>
            <a:r>
              <a:rPr lang="en-CA" dirty="0"/>
              <a:t>Uses two matched antibodies with complementary DNA fragments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A logo of a eye&#10;&#10;Description automatically generated with medium confidence">
            <a:extLst>
              <a:ext uri="{FF2B5EF4-FFF2-40B4-BE49-F238E27FC236}">
                <a16:creationId xmlns:a16="http://schemas.microsoft.com/office/drawing/2014/main" id="{87DFF293-B553-311B-2056-E253EC01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742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8E5-DA89-C6D7-AE5B-02F7C3B7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 err="1"/>
              <a:t>Somalogic</a:t>
            </a:r>
            <a:endParaRPr lang="en-CA" dirty="0"/>
          </a:p>
        </p:txBody>
      </p:sp>
      <p:pic>
        <p:nvPicPr>
          <p:cNvPr id="5122" name="Picture 2" descr="Zoom in of magnified protein">
            <a:extLst>
              <a:ext uri="{FF2B5EF4-FFF2-40B4-BE49-F238E27FC236}">
                <a16:creationId xmlns:a16="http://schemas.microsoft.com/office/drawing/2014/main" id="{5A8B69AF-5ED3-8A4B-BE94-EE69A462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0" t="2074" r="9090" b="2363"/>
          <a:stretch/>
        </p:blipFill>
        <p:spPr bwMode="auto">
          <a:xfrm>
            <a:off x="498022" y="1825627"/>
            <a:ext cx="3886200" cy="4158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334-2C6E-0107-D73E-DDC9D843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>
            <a:normAutofit/>
          </a:bodyPr>
          <a:lstStyle/>
          <a:p>
            <a:r>
              <a:rPr lang="en-CA" sz="2400" dirty="0" err="1"/>
              <a:t>SOMAmer</a:t>
            </a:r>
            <a:r>
              <a:rPr lang="en-CA" sz="2400" dirty="0"/>
              <a:t> – Slow Off-rate Modified Aptamer</a:t>
            </a:r>
          </a:p>
          <a:p>
            <a:endParaRPr lang="en-CA" sz="2400" dirty="0"/>
          </a:p>
          <a:p>
            <a:r>
              <a:rPr lang="en-CA" sz="2400" dirty="0"/>
              <a:t>Uses ssDNA with modified hydrophobic bases to form a binding reagent</a:t>
            </a:r>
          </a:p>
          <a:p>
            <a:endParaRPr lang="en-CA" sz="2400" dirty="0"/>
          </a:p>
          <a:p>
            <a:r>
              <a:rPr lang="en-CA" sz="2400" dirty="0"/>
              <a:t>Use a polyanionic competitor to wash off any sticky proteins </a:t>
            </a:r>
          </a:p>
        </p:txBody>
      </p:sp>
    </p:spTree>
    <p:extLst>
      <p:ext uri="{BB962C8B-B14F-4D97-AF65-F5344CB8AC3E}">
        <p14:creationId xmlns:p14="http://schemas.microsoft.com/office/powerpoint/2010/main" val="412644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Has a bias present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very small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And can detect very low amounts of protein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</p:spTree>
    <p:extLst>
      <p:ext uri="{BB962C8B-B14F-4D97-AF65-F5344CB8AC3E}">
        <p14:creationId xmlns:p14="http://schemas.microsoft.com/office/powerpoint/2010/main" val="17328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51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125"/>
            <a:ext cx="7886700" cy="4351335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E9CB96-C282-B0C2-6E8B-8338D161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0" b="78730"/>
          <a:stretch/>
        </p:blipFill>
        <p:spPr bwMode="auto">
          <a:xfrm>
            <a:off x="5908221" y="4021081"/>
            <a:ext cx="1371600" cy="21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08FDFDD-0AD4-0FA9-3D31-07341113B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9" r="19025" b="78181"/>
          <a:stretch/>
        </p:blipFill>
        <p:spPr bwMode="auto">
          <a:xfrm>
            <a:off x="2209799" y="4021081"/>
            <a:ext cx="2950029" cy="21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8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667250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A7B434DC-C1C9-C3BA-6932-3545767C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2539330"/>
            <a:ext cx="3976914" cy="24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0A39-78E1-E9DB-7F2B-68F7A04B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0ADD-284F-900F-DA6B-5499CE4F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6B5F24-6CDC-8EDB-BF69-50B705AE29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15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95930-83EE-7F6D-C760-9A74DB844619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CB575577-4F62-A169-1D2D-C41131A1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39B6F-A348-BB0A-51AE-661856206CEB}"/>
              </a:ext>
            </a:extLst>
          </p:cNvPr>
          <p:cNvSpPr txBox="1"/>
          <p:nvPr/>
        </p:nvSpPr>
        <p:spPr>
          <a:xfrm>
            <a:off x="468086" y="4984952"/>
            <a:ext cx="8104414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will be partnering with the Canadian Bioinformatics Hub and </a:t>
            </a:r>
            <a:r>
              <a:rPr lang="en-CA" dirty="0" err="1"/>
              <a:t>bioinformatics.ca</a:t>
            </a:r>
            <a:r>
              <a:rPr lang="en-CA" dirty="0"/>
              <a:t> for an Intro to R bootcamp!</a:t>
            </a:r>
          </a:p>
        </p:txBody>
      </p:sp>
    </p:spTree>
    <p:extLst>
      <p:ext uri="{BB962C8B-B14F-4D97-AF65-F5344CB8AC3E}">
        <p14:creationId xmlns:p14="http://schemas.microsoft.com/office/powerpoint/2010/main" val="85618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Somalogic’s</a:t>
            </a:r>
            <a:r>
              <a:rPr lang="en-CA" dirty="0"/>
              <a:t>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Comes in the .</a:t>
            </a:r>
            <a:r>
              <a:rPr lang="en-CA" dirty="0" err="1"/>
              <a:t>adat</a:t>
            </a:r>
            <a:r>
              <a:rPr lang="en-CA" dirty="0"/>
              <a:t> format</a:t>
            </a:r>
          </a:p>
          <a:p>
            <a:endParaRPr lang="en-CA" dirty="0"/>
          </a:p>
          <a:p>
            <a:r>
              <a:rPr lang="en-CA" dirty="0"/>
              <a:t>Tab-delimited format</a:t>
            </a:r>
          </a:p>
          <a:p>
            <a:endParaRPr lang="en-CA" dirty="0"/>
          </a:p>
          <a:p>
            <a:r>
              <a:rPr lang="en-CA" dirty="0"/>
              <a:t>Constructed to be flexible and self-describing</a:t>
            </a:r>
          </a:p>
          <a:p>
            <a:endParaRPr lang="en-CA" dirty="0"/>
          </a:p>
          <a:p>
            <a:r>
              <a:rPr lang="en-CA" dirty="0"/>
              <a:t>They have the following four sections</a:t>
            </a:r>
          </a:p>
          <a:p>
            <a:pPr lvl="1"/>
            <a:r>
              <a:rPr lang="en-CA" dirty="0"/>
              <a:t>Header</a:t>
            </a:r>
          </a:p>
          <a:p>
            <a:pPr lvl="1"/>
            <a:r>
              <a:rPr lang="en-CA" dirty="0"/>
              <a:t>Column Data</a:t>
            </a:r>
          </a:p>
          <a:p>
            <a:pPr lvl="1"/>
            <a:r>
              <a:rPr lang="en-CA" dirty="0"/>
              <a:t>Row Data</a:t>
            </a:r>
          </a:p>
          <a:p>
            <a:pPr lvl="1"/>
            <a:r>
              <a:rPr lang="en-CA" dirty="0"/>
              <a:t>Table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01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/>
          </a:bodyPr>
          <a:lstStyle/>
          <a:p>
            <a:r>
              <a:rPr lang="en-CA" dirty="0"/>
              <a:t>Contains all of the study information</a:t>
            </a:r>
          </a:p>
          <a:p>
            <a:pPr lvl="1"/>
            <a:r>
              <a:rPr lang="en-CA" dirty="0"/>
              <a:t>ADAT ID</a:t>
            </a:r>
          </a:p>
          <a:p>
            <a:pPr lvl="1"/>
            <a:r>
              <a:rPr lang="en-CA" dirty="0"/>
              <a:t>Version</a:t>
            </a:r>
          </a:p>
          <a:p>
            <a:pPr lvl="1"/>
            <a:r>
              <a:rPr lang="en-CA" dirty="0"/>
              <a:t>Assay Type</a:t>
            </a:r>
          </a:p>
          <a:p>
            <a:pPr lvl="1"/>
            <a:r>
              <a:rPr lang="en-CA" dirty="0"/>
              <a:t>Creation Date</a:t>
            </a:r>
          </a:p>
          <a:p>
            <a:pPr lvl="1"/>
            <a:r>
              <a:rPr lang="en-CA" dirty="0"/>
              <a:t>Technician Name</a:t>
            </a:r>
          </a:p>
          <a:p>
            <a:pPr lvl="1"/>
            <a:r>
              <a:rPr lang="en-CA" dirty="0"/>
              <a:t>Run Information</a:t>
            </a:r>
          </a:p>
          <a:p>
            <a:pPr lvl="1"/>
            <a:r>
              <a:rPr lang="en-CA" dirty="0"/>
              <a:t>Calibrator Info</a:t>
            </a:r>
          </a:p>
          <a:p>
            <a:pPr lvl="1"/>
            <a:r>
              <a:rPr lang="en-CA" dirty="0"/>
              <a:t>Normalization Info</a:t>
            </a:r>
          </a:p>
          <a:p>
            <a:pPr lvl="1"/>
            <a:r>
              <a:rPr lang="en-CA" dirty="0"/>
              <a:t>Data processing steps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5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Column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</a:t>
            </a:r>
            <a:r>
              <a:rPr lang="en-CA" dirty="0" err="1"/>
              <a:t>SOMAmer</a:t>
            </a:r>
            <a:r>
              <a:rPr lang="en-CA" dirty="0"/>
              <a:t> </a:t>
            </a:r>
          </a:p>
          <a:p>
            <a:r>
              <a:rPr lang="en-CA" dirty="0"/>
              <a:t>Sequence ID</a:t>
            </a:r>
          </a:p>
          <a:p>
            <a:r>
              <a:rPr lang="en-CA" dirty="0" err="1"/>
              <a:t>SomaID</a:t>
            </a:r>
            <a:endParaRPr lang="en-CA" dirty="0"/>
          </a:p>
          <a:p>
            <a:r>
              <a:rPr lang="en-CA" dirty="0"/>
              <a:t>Target Name</a:t>
            </a:r>
          </a:p>
          <a:p>
            <a:r>
              <a:rPr lang="en-CA" dirty="0" err="1"/>
              <a:t>UniProt</a:t>
            </a:r>
            <a:r>
              <a:rPr lang="en-CA" dirty="0"/>
              <a:t>/</a:t>
            </a:r>
            <a:r>
              <a:rPr lang="en-CA" dirty="0" err="1"/>
              <a:t>EntrezGeneID</a:t>
            </a:r>
            <a:endParaRPr lang="en-CA" dirty="0"/>
          </a:p>
          <a:p>
            <a:r>
              <a:rPr lang="en-CA" dirty="0"/>
              <a:t>Organism</a:t>
            </a:r>
          </a:p>
          <a:p>
            <a:r>
              <a:rPr lang="en-CA" dirty="0"/>
              <a:t>Dilution</a:t>
            </a:r>
          </a:p>
          <a:p>
            <a:r>
              <a:rPr lang="en-CA" dirty="0"/>
              <a:t>Calibration/Reference</a:t>
            </a:r>
          </a:p>
        </p:txBody>
      </p:sp>
    </p:spTree>
    <p:extLst>
      <p:ext uri="{BB962C8B-B14F-4D97-AF65-F5344CB8AC3E}">
        <p14:creationId xmlns:p14="http://schemas.microsoft.com/office/powerpoint/2010/main" val="47943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Row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sample tested </a:t>
            </a:r>
          </a:p>
          <a:p>
            <a:r>
              <a:rPr lang="en-CA" dirty="0"/>
              <a:t>Plate ID and Run Date</a:t>
            </a:r>
          </a:p>
          <a:p>
            <a:r>
              <a:rPr lang="en-CA" dirty="0"/>
              <a:t>Plate &amp; Slide Position</a:t>
            </a:r>
          </a:p>
          <a:p>
            <a:r>
              <a:rPr lang="en-CA" dirty="0"/>
              <a:t>Sample ID &amp; Type</a:t>
            </a:r>
          </a:p>
          <a:p>
            <a:r>
              <a:rPr lang="en-CA" dirty="0"/>
              <a:t>Normalisation Scale</a:t>
            </a:r>
          </a:p>
          <a:p>
            <a:r>
              <a:rPr lang="en-CA" dirty="0"/>
              <a:t>ANML Fraction</a:t>
            </a:r>
          </a:p>
          <a:p>
            <a:r>
              <a:rPr lang="en-CA" dirty="0"/>
              <a:t>Other Notes</a:t>
            </a:r>
          </a:p>
        </p:txBody>
      </p:sp>
    </p:spTree>
    <p:extLst>
      <p:ext uri="{BB962C8B-B14F-4D97-AF65-F5344CB8AC3E}">
        <p14:creationId xmlns:p14="http://schemas.microsoft.com/office/powerpoint/2010/main" val="131102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1200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5315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4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26302"/>
              </p:ext>
            </p:extLst>
          </p:nvPr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998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84436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6FC43-337B-BBCD-F455-B28E6A6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5" y="2624177"/>
            <a:ext cx="20091635" cy="220182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D0DD20-8293-C60B-FBC5-9524AAEE8DD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6559" y="1257317"/>
            <a:ext cx="252586" cy="1366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A95EB3-E1D1-8521-6CEE-1A1110D1793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274855" y="1257317"/>
            <a:ext cx="594633" cy="1366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3436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0601B0-5F2B-9980-B433-BC612794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50685" y="681027"/>
            <a:ext cx="7416800" cy="812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5796-226A-E8ED-7BCF-5CCC66A1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84" y="-3929743"/>
            <a:ext cx="3837004" cy="18044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823EC-1290-ABBC-BD4D-E6394F801468}"/>
              </a:ext>
            </a:extLst>
          </p:cNvPr>
          <p:cNvCxnSpPr/>
          <p:nvPr/>
        </p:nvCxnSpPr>
        <p:spPr>
          <a:xfrm flipV="1">
            <a:off x="391886" y="1087427"/>
            <a:ext cx="2120098" cy="73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10350-7E09-B68C-F5F5-237B891E4CE5}"/>
              </a:ext>
            </a:extLst>
          </p:cNvPr>
          <p:cNvCxnSpPr>
            <a:cxnSpLocks/>
          </p:cNvCxnSpPr>
          <p:nvPr/>
        </p:nvCxnSpPr>
        <p:spPr>
          <a:xfrm>
            <a:off x="391886" y="6176965"/>
            <a:ext cx="2120098" cy="59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1A0E-599A-D925-8DC7-081EE8F1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Check it out in 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F631-5211-D746-3942-A222B07A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92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A72-1F9D-DD57-586C-663A87C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ABC7-1C53-9C4E-9A82-272AAE7C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Hybridization normalization</a:t>
            </a:r>
          </a:p>
          <a:p>
            <a:r>
              <a:rPr lang="en-CA" dirty="0"/>
              <a:t>Intraplate median signal normalization</a:t>
            </a:r>
          </a:p>
          <a:p>
            <a:r>
              <a:rPr lang="en-CA" dirty="0"/>
              <a:t>Plate scaling</a:t>
            </a:r>
          </a:p>
          <a:p>
            <a:r>
              <a:rPr lang="en-CA" dirty="0"/>
              <a:t>Calibration</a:t>
            </a:r>
          </a:p>
          <a:p>
            <a:r>
              <a:rPr lang="en-CA" dirty="0"/>
              <a:t>ANML – Adaptive Normalization by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7843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0CA7-6720-4345-CD4F-AE64E927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– Adaptive Normalization by Maximum Likelihood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3182D-B62D-B2D3-FC70-196E46AC2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181" y="1825627"/>
            <a:ext cx="3886200" cy="435133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Somalogic</a:t>
            </a:r>
            <a:r>
              <a:rPr lang="en-CA" dirty="0"/>
              <a:t> has a healthy US population reference</a:t>
            </a:r>
          </a:p>
          <a:p>
            <a:endParaRPr lang="en-CA" dirty="0"/>
          </a:p>
          <a:p>
            <a:r>
              <a:rPr lang="en-CA" dirty="0"/>
              <a:t>Analytes that are more than 2 SD from baseline are removed from scaling</a:t>
            </a:r>
          </a:p>
          <a:p>
            <a:endParaRPr lang="en-CA" dirty="0"/>
          </a:p>
          <a:p>
            <a:r>
              <a:rPr lang="en-CA" dirty="0"/>
              <a:t>Able to normalize samples over different times and sources</a:t>
            </a:r>
          </a:p>
        </p:txBody>
      </p:sp>
      <p:pic>
        <p:nvPicPr>
          <p:cNvPr id="15" name="Content Placeholder 14" descr="A diagram of a test&#10;&#10;Description automatically generated">
            <a:extLst>
              <a:ext uri="{FF2B5EF4-FFF2-40B4-BE49-F238E27FC236}">
                <a16:creationId xmlns:a16="http://schemas.microsoft.com/office/drawing/2014/main" id="{E2D8CFC7-B0A6-04F3-C9E4-244CC7483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00812"/>
            <a:ext cx="4909181" cy="3600964"/>
          </a:xfrm>
        </p:spPr>
      </p:pic>
    </p:spTree>
    <p:extLst>
      <p:ext uri="{BB962C8B-B14F-4D97-AF65-F5344CB8AC3E}">
        <p14:creationId xmlns:p14="http://schemas.microsoft.com/office/powerpoint/2010/main" val="27595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DB54-4DF0-083D-B995-6A791D04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0CB34-9511-4E13-759E-CF27D196205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D843B301-5D97-7D2E-CEB4-6E5949CD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20D0B478-25E9-9D5A-1E80-8F49DF19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49944D-61FC-3D00-F194-93F26CBA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AD9-FFCE-1D74-13F8-393685F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seq.10000.28?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D515-3F78-D1C5-1ADD-DCBF18483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Go to: https://</a:t>
            </a:r>
            <a:r>
              <a:rPr lang="en-CA" dirty="0" err="1"/>
              <a:t>menu.somalogic.com</a:t>
            </a:r>
            <a:r>
              <a:rPr lang="en-CA" dirty="0"/>
              <a:t>/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What sequence is lactase?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AB088-F459-8350-9513-ACAFDA5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497"/>
            <a:ext cx="9144000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09B-88C5-39A4-8112-45D7388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let’s look at </a:t>
            </a:r>
            <a:r>
              <a:rPr lang="en-CA" dirty="0" err="1"/>
              <a:t>Olink’s</a:t>
            </a:r>
            <a:r>
              <a:rPr lang="en-CA" dirty="0"/>
              <a:t>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F4C9-5A25-9FCD-43B1-36F37B72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Much simpler, comes in a csv format</a:t>
            </a:r>
          </a:p>
          <a:p>
            <a:r>
              <a:rPr lang="en-CA" dirty="0"/>
              <a:t>NPX is </a:t>
            </a:r>
            <a:r>
              <a:rPr lang="en-CA" i="1" dirty="0"/>
              <a:t>normalized protein expression </a:t>
            </a:r>
            <a:r>
              <a:rPr lang="en-CA" dirty="0"/>
              <a:t>- higher NPX means more protein</a:t>
            </a:r>
          </a:p>
          <a:p>
            <a:r>
              <a:rPr lang="en-CA" dirty="0"/>
              <a:t>Many times, the Uniprot info is given to you already!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712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B951-F40B-7149-68EB-487FB8A6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1C91-DA05-7A87-1394-2AB0267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BE1C1-C8E5-0284-C461-69209AC35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7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B320-43DB-C236-68AC-5ECDD73D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0D25-331B-BF0F-020C-D2C8FC5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Testing!</a:t>
            </a:r>
          </a:p>
        </p:txBody>
      </p:sp>
    </p:spTree>
    <p:extLst>
      <p:ext uri="{BB962C8B-B14F-4D97-AF65-F5344CB8AC3E}">
        <p14:creationId xmlns:p14="http://schemas.microsoft.com/office/powerpoint/2010/main" val="350484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A6D-9C65-D3FF-DE58-6B2C0F5B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95DC-F986-4764-73C3-DCC8E4A6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30825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17407-158E-433E-7317-BA1373BD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98B1-CD03-5254-9FAF-BAED0D61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9FF6-BA56-24B7-D167-4DB0EB52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4EF4E-32CB-B1E8-3781-D499FB2A39F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705203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63881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2667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931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Categorical (Discrete)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1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(Phenotype)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Sex, Illness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Age, 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(Proteomics)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High/Low, Quartiles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Scaled Proteomics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CE9-A3D4-3D94-8538-99C38E64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different types of association tests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E6E2-C71B-5AC2-2BEE-4C2E2F24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Correlation</a:t>
            </a:r>
          </a:p>
          <a:p>
            <a:pPr lvl="1"/>
            <a:r>
              <a:rPr lang="en-CA" dirty="0"/>
              <a:t>Useful for comparing two sets of continuous variables</a:t>
            </a:r>
          </a:p>
          <a:p>
            <a:pPr lvl="1"/>
            <a:endParaRPr lang="en-CA" dirty="0"/>
          </a:p>
          <a:p>
            <a:r>
              <a:rPr lang="en-CA" dirty="0"/>
              <a:t>Chi–square test</a:t>
            </a:r>
          </a:p>
          <a:p>
            <a:pPr lvl="1"/>
            <a:r>
              <a:rPr lang="en-CA" dirty="0"/>
              <a:t>Useful for comparing two sets of categorical variables</a:t>
            </a:r>
          </a:p>
          <a:p>
            <a:pPr lvl="1"/>
            <a:endParaRPr lang="en-CA" dirty="0"/>
          </a:p>
          <a:p>
            <a:r>
              <a:rPr lang="en-CA" dirty="0"/>
              <a:t>Student’s t-test</a:t>
            </a:r>
          </a:p>
          <a:p>
            <a:pPr lvl="1"/>
            <a:r>
              <a:rPr lang="en-CA" dirty="0"/>
              <a:t>Useful for comparing a continuous variable split by a categorical one</a:t>
            </a:r>
          </a:p>
        </p:txBody>
      </p:sp>
    </p:spTree>
    <p:extLst>
      <p:ext uri="{BB962C8B-B14F-4D97-AF65-F5344CB8AC3E}">
        <p14:creationId xmlns:p14="http://schemas.microsoft.com/office/powerpoint/2010/main" val="159570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1B6-32EE-0A6B-EF0F-AACCBC4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some of them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DC-3D93-EC84-9AE3-AF3CA546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back 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717927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300-000C-0727-9FFE-9FAB421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Regression!</a:t>
            </a:r>
          </a:p>
        </p:txBody>
      </p:sp>
      <p:pic>
        <p:nvPicPr>
          <p:cNvPr id="2050" name="Picture 2" descr="Example of Linear Regression in Real Life - GeeksforGeeks">
            <a:extLst>
              <a:ext uri="{FF2B5EF4-FFF2-40B4-BE49-F238E27FC236}">
                <a16:creationId xmlns:a16="http://schemas.microsoft.com/office/drawing/2014/main" id="{B1D32A5D-CDA3-D895-AEDF-D73B55D41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3037"/>
            <a:ext cx="7800778" cy="489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56D6-3F15-DD72-8DA7-FADB35AF3390}"/>
              </a:ext>
            </a:extLst>
          </p:cNvPr>
          <p:cNvSpPr txBox="1"/>
          <p:nvPr/>
        </p:nvSpPr>
        <p:spPr>
          <a:xfrm>
            <a:off x="0" y="6492877"/>
            <a:ext cx="568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www.geeksforgeeks.org</a:t>
            </a:r>
            <a:r>
              <a:rPr lang="en-CA" sz="1200" dirty="0"/>
              <a:t>/machine-learning/linear-regression-real-life-examples/</a:t>
            </a:r>
          </a:p>
        </p:txBody>
      </p:sp>
    </p:spTree>
    <p:extLst>
      <p:ext uri="{BB962C8B-B14F-4D97-AF65-F5344CB8AC3E}">
        <p14:creationId xmlns:p14="http://schemas.microsoft.com/office/powerpoint/2010/main" val="390373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26EE-7984-5F3A-7439-642E19C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3"/>
            <a:ext cx="8829674" cy="1325565"/>
          </a:xfrm>
        </p:spPr>
        <p:txBody>
          <a:bodyPr>
            <a:normAutofit/>
          </a:bodyPr>
          <a:lstStyle/>
          <a:p>
            <a:r>
              <a:rPr lang="en-CA" sz="3200" dirty="0"/>
              <a:t>We can even use linear regression on a binary outcome!</a:t>
            </a:r>
          </a:p>
        </p:txBody>
      </p:sp>
      <p:pic>
        <p:nvPicPr>
          <p:cNvPr id="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6E23E4AB-5A09-6E2E-345C-D42DBDAB8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5"/>
          <a:stretch>
            <a:fillRect/>
          </a:stretch>
        </p:blipFill>
        <p:spPr bwMode="auto">
          <a:xfrm>
            <a:off x="3468688" y="1474706"/>
            <a:ext cx="223520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71EFE-EF52-337E-762C-9238363E6A43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143457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159F-8295-F863-C3C2-CE185926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1607-AC16-AF4E-E85C-795DB6118EE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2A9F94F5-258B-85EE-1E5F-600FD04F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4ECC7749-A1D4-7839-1E17-8D8FFCAA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D9A8C-1836-C428-B111-A82B04B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6AD1-07B5-22B4-5FF3-5D555BB2D95D}"/>
              </a:ext>
            </a:extLst>
          </p:cNvPr>
          <p:cNvSpPr/>
          <p:nvPr/>
        </p:nvSpPr>
        <p:spPr>
          <a:xfrm>
            <a:off x="1300162" y="3076408"/>
            <a:ext cx="6543675" cy="2614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An RNA-seq bootcamp is also in the works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590349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B24-71A2-90AC-88DB-01699A87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out some basic linear regressions!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881-0FC9-5127-AFA0-333576D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087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C739-D938-808D-855C-58995317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8B76-F99D-88CB-96D8-49F79D15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4AC1-AC74-8329-253C-802742A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BE09-EE3A-0E97-7194-25113DEFBCFD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5-0FEF-2752-4FF0-E41C237FB5F1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27486-6CEB-2776-0270-F4E855A02B52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BDEC0-D98B-824F-E2B1-9E4EA2171820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B09EF-EAD7-E5D3-FB0A-40FFB5DC1D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7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D1D9-E331-2101-965A-7E216EB6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573A-C927-F37A-6790-15A40EEF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B1D7-CD61-03F2-041F-E23F137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1FA0C-D3F7-9715-00DA-64497186D163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E4F81-024B-903A-E74C-E62085ABEFEB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80C0-3F34-9417-ED9A-BEA41CA95F74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8645E8-C3F5-2BC0-5069-AF1150BAE9C4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0772C-7555-A543-A980-599664A834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EC14B-56DF-D707-CD62-AD480B42091E}"/>
              </a:ext>
            </a:extLst>
          </p:cNvPr>
          <p:cNvSpPr/>
          <p:nvPr/>
        </p:nvSpPr>
        <p:spPr>
          <a:xfrm>
            <a:off x="1283152" y="2046514"/>
            <a:ext cx="6826705" cy="30371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could be its own entire workshop; for our purposes, we are going to deal with them in a simple way, but for the more complex problems, talk to a statistician!</a:t>
            </a:r>
          </a:p>
        </p:txBody>
      </p:sp>
    </p:spTree>
    <p:extLst>
      <p:ext uri="{BB962C8B-B14F-4D97-AF65-F5344CB8AC3E}">
        <p14:creationId xmlns:p14="http://schemas.microsoft.com/office/powerpoint/2010/main" val="75760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2FE1-0B4C-8791-194D-D8C55CE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a covariate?</a:t>
            </a:r>
          </a:p>
        </p:txBody>
      </p:sp>
      <p:pic>
        <p:nvPicPr>
          <p:cNvPr id="307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A19EF67E-EF17-8D0C-6E2F-B58D6E927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474706"/>
            <a:ext cx="635635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D6E0F-1F74-49F9-7780-ABE7A3A666D4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4144194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29F7-27C7-4714-204E-14FB7A00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556498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83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Significant!</a:t>
            </a:r>
          </a:p>
          <a:p>
            <a:pPr marL="0" indent="0">
              <a:buNone/>
            </a:pPr>
            <a:endParaRPr lang="en-CA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CA" dirty="0">
                <a:sym typeface="Wingdings" pitchFamily="2" charset="2"/>
              </a:rPr>
              <a:t>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57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438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0.04 means that 4% of the time this result came from random chance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91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97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32647"/>
              </p:ext>
            </p:extLst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40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trust a parachute if you were told that 1 out of every 20 didn’t open?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353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4D2-0EA7-6D2A-6A4F-A43C15F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when we test multiple comparisons?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F3F8-6882-D544-E290-24CCCD0B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How do we control for this type of error?</a:t>
            </a:r>
          </a:p>
          <a:p>
            <a:endParaRPr lang="en-CA" dirty="0"/>
          </a:p>
          <a:p>
            <a:r>
              <a:rPr lang="en-CA" dirty="0"/>
              <a:t>Do you want to make sure you limit the number of False Positives?</a:t>
            </a:r>
          </a:p>
          <a:p>
            <a:endParaRPr lang="en-CA" dirty="0"/>
          </a:p>
          <a:p>
            <a:r>
              <a:rPr lang="en-CA" dirty="0"/>
              <a:t>Or are you more worried about False Negatives?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61875-9402-1071-A816-87F092BB1B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" y="2585977"/>
            <a:ext cx="4302363" cy="29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91713-B42B-0293-E016-DDAA3899CA74}"/>
              </a:ext>
            </a:extLst>
          </p:cNvPr>
          <p:cNvSpPr txBox="1"/>
          <p:nvPr/>
        </p:nvSpPr>
        <p:spPr>
          <a:xfrm>
            <a:off x="555171" y="6270171"/>
            <a:ext cx="286649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Lee &amp; Lee</a:t>
            </a:r>
            <a:r>
              <a:rPr lang="en-CA" dirty="0">
                <a:sym typeface="Wingdings" pitchFamily="2" charset="2"/>
              </a:rPr>
              <a:t> (PMID:30157585)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34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798-4590-B1AD-2464-AECB717B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D32-0E6E-4B6B-B345-BE83559E5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alpha (⍺)</a:t>
            </a:r>
          </a:p>
          <a:p>
            <a:endParaRPr lang="en-CA" dirty="0"/>
          </a:p>
          <a:p>
            <a:r>
              <a:rPr lang="en-CA" dirty="0"/>
              <a:t>Number of False Positives</a:t>
            </a:r>
          </a:p>
          <a:p>
            <a:endParaRPr lang="en-CA" dirty="0"/>
          </a:p>
          <a:p>
            <a:r>
              <a:rPr lang="en-CA" dirty="0"/>
              <a:t>You say something is significant when it is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E6F28-1338-596A-8ADE-656C9B718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beta (β)</a:t>
            </a:r>
          </a:p>
          <a:p>
            <a:endParaRPr lang="en-CA" dirty="0"/>
          </a:p>
          <a:p>
            <a:r>
              <a:rPr lang="en-CA" dirty="0"/>
              <a:t>Number of False Negatives</a:t>
            </a:r>
          </a:p>
          <a:p>
            <a:endParaRPr lang="en-CA" dirty="0"/>
          </a:p>
          <a:p>
            <a:r>
              <a:rPr lang="en-CA" dirty="0"/>
              <a:t>You say something is not significant when it is</a:t>
            </a:r>
          </a:p>
        </p:txBody>
      </p:sp>
    </p:spTree>
    <p:extLst>
      <p:ext uri="{BB962C8B-B14F-4D97-AF65-F5344CB8AC3E}">
        <p14:creationId xmlns:p14="http://schemas.microsoft.com/office/powerpoint/2010/main" val="244357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Bonferroni Correction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Arguably the “simplest” correction</a:t>
            </a:r>
          </a:p>
          <a:p>
            <a:endParaRPr lang="en-CA" dirty="0"/>
          </a:p>
          <a:p>
            <a:r>
              <a:rPr lang="en-CA" dirty="0"/>
              <a:t>You divide your significance (0.05) by the number of tests</a:t>
            </a:r>
          </a:p>
          <a:p>
            <a:endParaRPr lang="en-CA" dirty="0"/>
          </a:p>
          <a:p>
            <a:r>
              <a:rPr lang="en-CA" dirty="0"/>
              <a:t>There is also an R function – </a:t>
            </a:r>
            <a:r>
              <a:rPr lang="en-CA" dirty="0" err="1"/>
              <a:t>p.adjust</a:t>
            </a:r>
            <a:r>
              <a:rPr lang="en-CA" dirty="0"/>
              <a:t>(p, method = “</a:t>
            </a:r>
            <a:r>
              <a:rPr lang="en-CA" dirty="0" err="1">
                <a:latin typeface="inherit"/>
              </a:rPr>
              <a:t>b</a:t>
            </a:r>
            <a:r>
              <a:rPr lang="en-CA" dirty="0" err="1">
                <a:effectLst/>
                <a:latin typeface="inherit"/>
              </a:rPr>
              <a:t>onferroni</a:t>
            </a:r>
            <a:r>
              <a:rPr lang="en-CA" dirty="0">
                <a:effectLst/>
                <a:latin typeface="inherit"/>
              </a:rPr>
              <a:t>”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If you have 100 tests, your new “minimum” p-value is 0.05/100 = 0.0005</a:t>
            </a:r>
          </a:p>
          <a:p>
            <a:endParaRPr lang="en-CA" dirty="0"/>
          </a:p>
          <a:p>
            <a:r>
              <a:rPr lang="en-CA" dirty="0"/>
              <a:t>Controls for Family Wise Error Rate – the chance of making 1 or more type I errors</a:t>
            </a:r>
          </a:p>
        </p:txBody>
      </p:sp>
    </p:spTree>
    <p:extLst>
      <p:ext uri="{BB962C8B-B14F-4D97-AF65-F5344CB8AC3E}">
        <p14:creationId xmlns:p14="http://schemas.microsoft.com/office/powerpoint/2010/main" val="1184979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One of the main assumptions is: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Each test is independent to one another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Let’s say you are looking at interleukin responses in a sample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028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1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257B45-5795-25ED-6E59-E52A7246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47" t="88120" r="16552"/>
          <a:stretch/>
        </p:blipFill>
        <p:spPr>
          <a:xfrm>
            <a:off x="772886" y="2228372"/>
            <a:ext cx="7402287" cy="24012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72241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4E27-3087-1DCA-DB73-2E73C79E2C8D}"/>
              </a:ext>
            </a:extLst>
          </p:cNvPr>
          <p:cNvSpPr/>
          <p:nvPr/>
        </p:nvSpPr>
        <p:spPr>
          <a:xfrm>
            <a:off x="598714" y="2590800"/>
            <a:ext cx="8164286" cy="228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/>
              <a:t>When a correlation or association exists between tests, you increase the chance of a type II error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696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 Procedure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Sometimes just called “FDR” – False Discovery Rate</a:t>
            </a:r>
          </a:p>
          <a:p>
            <a:endParaRPr lang="en-CA" dirty="0"/>
          </a:p>
          <a:p>
            <a:r>
              <a:rPr lang="en-CA" dirty="0"/>
              <a:t>Allows for a certain percentage of False Positives while limiting the number of False Negatives</a:t>
            </a:r>
          </a:p>
          <a:p>
            <a:endParaRPr lang="en-CA" dirty="0"/>
          </a:p>
          <a:p>
            <a:r>
              <a:rPr lang="en-CA" dirty="0"/>
              <a:t>Sorts the p-values in ascending order and reject the null hypothesis for the top “k” p-values</a:t>
            </a:r>
          </a:p>
          <a:p>
            <a:endParaRPr lang="en-CA" dirty="0"/>
          </a:p>
          <a:p>
            <a:r>
              <a:rPr lang="en-CA" dirty="0"/>
              <a:t>“k” is determined by a critical value - (</a:t>
            </a:r>
            <a:r>
              <a:rPr lang="en-CA" dirty="0" err="1"/>
              <a:t>i</a:t>
            </a:r>
            <a:r>
              <a:rPr lang="en-CA" dirty="0"/>
              <a:t>/m)Q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814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000" dirty="0" err="1"/>
              <a:t>Benjamini</a:t>
            </a:r>
            <a:r>
              <a:rPr lang="en-CA" sz="3000" dirty="0"/>
              <a:t>–Hochberg Procedure</a:t>
            </a:r>
          </a:p>
          <a:p>
            <a:pPr marL="0" indent="0">
              <a:buNone/>
            </a:pPr>
            <a:endParaRPr lang="en-CA" sz="3000" dirty="0"/>
          </a:p>
          <a:p>
            <a:r>
              <a:rPr lang="en-CA" sz="3000" dirty="0"/>
              <a:t>R has a built in function – </a:t>
            </a:r>
            <a:r>
              <a:rPr lang="en-CA" sz="3000" dirty="0" err="1"/>
              <a:t>p.adjust</a:t>
            </a:r>
            <a:r>
              <a:rPr lang="en-CA" sz="3000" dirty="0"/>
              <a:t>(p, method = “BH”)</a:t>
            </a:r>
          </a:p>
          <a:p>
            <a:endParaRPr lang="en-CA" sz="3000" dirty="0"/>
          </a:p>
          <a:p>
            <a:r>
              <a:rPr lang="en-CA" sz="3000" dirty="0"/>
              <a:t>BH allows for positive dependence between your comparisons</a:t>
            </a:r>
          </a:p>
          <a:p>
            <a:endParaRPr lang="en-CA" sz="3000" dirty="0"/>
          </a:p>
          <a:p>
            <a:r>
              <a:rPr lang="en-CA" sz="3000" dirty="0"/>
              <a:t>If your dataset has a lot of negative dependence – look into other comparisons</a:t>
            </a:r>
          </a:p>
          <a:p>
            <a:endParaRPr lang="en-CA" dirty="0"/>
          </a:p>
          <a:p>
            <a:r>
              <a:rPr lang="en-CA" sz="2200" dirty="0"/>
              <a:t>A really interesting </a:t>
            </a:r>
            <a:r>
              <a:rPr lang="en-CA" sz="2200" dirty="0" err="1"/>
              <a:t>arxiv</a:t>
            </a:r>
            <a:r>
              <a:rPr lang="en-CA" sz="2200" dirty="0"/>
              <a:t> paper claims that using BH with negative dependence only inflates FDR by a constant factor</a:t>
            </a:r>
          </a:p>
        </p:txBody>
      </p:sp>
    </p:spTree>
    <p:extLst>
      <p:ext uri="{BB962C8B-B14F-4D97-AF65-F5344CB8AC3E}">
        <p14:creationId xmlns:p14="http://schemas.microsoft.com/office/powerpoint/2010/main" val="21981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F7CA-38F8-D8EF-41B3-1ADEF78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11EE-88E6-9EDD-BAAA-F0866277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everyone have </a:t>
            </a:r>
            <a:r>
              <a:rPr lang="en-CA" dirty="0" err="1"/>
              <a:t>Rstudio</a:t>
            </a:r>
            <a:r>
              <a:rPr lang="en-CA" dirty="0"/>
              <a:t> working and R working?</a:t>
            </a:r>
          </a:p>
          <a:p>
            <a:endParaRPr lang="en-CA" dirty="0"/>
          </a:p>
          <a:p>
            <a:r>
              <a:rPr lang="en-CA" dirty="0"/>
              <a:t>Can you access the </a:t>
            </a:r>
            <a:r>
              <a:rPr lang="en-CA" dirty="0" err="1"/>
              <a:t>Rmarkdown</a:t>
            </a:r>
            <a:r>
              <a:rPr lang="en-CA" dirty="0"/>
              <a:t> (.</a:t>
            </a:r>
            <a:r>
              <a:rPr lang="en-CA" dirty="0" err="1"/>
              <a:t>Rmd</a:t>
            </a:r>
            <a:r>
              <a:rPr lang="en-CA" dirty="0"/>
              <a:t>) file?</a:t>
            </a:r>
          </a:p>
          <a:p>
            <a:endParaRPr lang="en-CA" dirty="0"/>
          </a:p>
          <a:p>
            <a:r>
              <a:rPr lang="en-CA" dirty="0"/>
              <a:t>Can you access the data files associated with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2655008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BB5-4518-2D24-099F-8758C81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8B33-9CB1-BB33-D4D3-8B9C24F22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Bonferroni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Simple</a:t>
            </a:r>
          </a:p>
          <a:p>
            <a:endParaRPr lang="en-CA" dirty="0"/>
          </a:p>
          <a:p>
            <a:r>
              <a:rPr lang="en-CA" dirty="0"/>
              <a:t>Very Conservative</a:t>
            </a:r>
          </a:p>
          <a:p>
            <a:endParaRPr lang="en-CA" dirty="0"/>
          </a:p>
          <a:p>
            <a:r>
              <a:rPr lang="en-CA" dirty="0"/>
              <a:t>Corrects for Family Wise Error Rate (FWER)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C0D6-9362-7AA0-43D6-891424BC8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Harder to calculate</a:t>
            </a:r>
          </a:p>
          <a:p>
            <a:endParaRPr lang="en-CA" dirty="0"/>
          </a:p>
          <a:p>
            <a:r>
              <a:rPr lang="en-CA" dirty="0"/>
              <a:t>Gives you more power</a:t>
            </a:r>
          </a:p>
          <a:p>
            <a:endParaRPr lang="en-CA" dirty="0"/>
          </a:p>
          <a:p>
            <a:r>
              <a:rPr lang="en-CA" dirty="0"/>
              <a:t>Corrects for False Discovery Rate (FDR)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935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5204-EC9D-99FC-DE28-31ABA3DD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EDF-6468-951C-3CE4-3192A1D3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E303C0-554B-48BD-1F0F-90E8E503E4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441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0B4-CDF7-30F2-EF82-D246CF26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Quantitative Trait Loci</a:t>
            </a:r>
          </a:p>
        </p:txBody>
      </p:sp>
    </p:spTree>
    <p:extLst>
      <p:ext uri="{BB962C8B-B14F-4D97-AF65-F5344CB8AC3E}">
        <p14:creationId xmlns:p14="http://schemas.microsoft.com/office/powerpoint/2010/main" val="3167091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6FE5-5B05-1559-61F6-3967939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dirty="0" err="1"/>
              <a:t>pQTL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DF4E-B364-5247-4D1B-0332A59A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locus or spot on the genome that has an impact (increases or decreases) on a quantitative trait</a:t>
            </a:r>
          </a:p>
          <a:p>
            <a:pPr lvl="1"/>
            <a:r>
              <a:rPr lang="en-CA" dirty="0"/>
              <a:t>In this case, protein levels</a:t>
            </a:r>
          </a:p>
          <a:p>
            <a:endParaRPr lang="en-CA" dirty="0"/>
          </a:p>
          <a:p>
            <a:r>
              <a:rPr lang="en-CA" dirty="0"/>
              <a:t>There are two types of </a:t>
            </a:r>
            <a:r>
              <a:rPr lang="en-CA" dirty="0" err="1"/>
              <a:t>pQTLs</a:t>
            </a:r>
            <a:r>
              <a:rPr lang="en-CA" dirty="0"/>
              <a:t>: cis and trans</a:t>
            </a:r>
          </a:p>
          <a:p>
            <a:endParaRPr lang="en-CA" dirty="0"/>
          </a:p>
          <a:p>
            <a:r>
              <a:rPr lang="en-CA" dirty="0"/>
              <a:t>This is in essence: a protein GWAS</a:t>
            </a:r>
          </a:p>
        </p:txBody>
      </p:sp>
    </p:spTree>
    <p:extLst>
      <p:ext uri="{BB962C8B-B14F-4D97-AF65-F5344CB8AC3E}">
        <p14:creationId xmlns:p14="http://schemas.microsoft.com/office/powerpoint/2010/main" val="353378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48AC-B95C-0B32-2627-1AB48FF7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1131094"/>
            <a:ext cx="8292929" cy="994172"/>
          </a:xfrm>
        </p:spPr>
        <p:txBody>
          <a:bodyPr>
            <a:normAutofit fontScale="90000"/>
          </a:bodyPr>
          <a:lstStyle/>
          <a:p>
            <a:r>
              <a:rPr lang="en-CA" dirty="0"/>
              <a:t>What is a protein quantitative trait locus (</a:t>
            </a:r>
            <a:r>
              <a:rPr lang="en-CA" dirty="0" err="1"/>
              <a:t>pQTL</a:t>
            </a:r>
            <a:r>
              <a:rPr lang="en-CA" dirty="0"/>
              <a:t>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7E4A-DA44-69B3-8F67-1D614B9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F752A9-974D-FC49-BCC2-0ABFC0D28B55}" type="slidenum">
              <a:rPr lang="en-CA" smtClean="0"/>
              <a:pPr/>
              <a:t>74</a:t>
            </a:fld>
            <a:endParaRPr lang="en-US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670CE12-D5FC-A5EE-1ADF-A806885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" y="2546949"/>
            <a:ext cx="3144458" cy="3319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DF6242-A152-F419-BC3D-ACC2ECCF5612}"/>
              </a:ext>
            </a:extLst>
          </p:cNvPr>
          <p:cNvCxnSpPr/>
          <p:nvPr/>
        </p:nvCxnSpPr>
        <p:spPr>
          <a:xfrm>
            <a:off x="3726180" y="3280410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B012C9-9AB7-1622-8B8E-E2768B43DF29}"/>
              </a:ext>
            </a:extLst>
          </p:cNvPr>
          <p:cNvSpPr/>
          <p:nvPr/>
        </p:nvSpPr>
        <p:spPr>
          <a:xfrm>
            <a:off x="4171950" y="3028950"/>
            <a:ext cx="1897380" cy="537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15D93-5010-C848-B9AA-35646D4029F1}"/>
              </a:ext>
            </a:extLst>
          </p:cNvPr>
          <p:cNvCxnSpPr/>
          <p:nvPr/>
        </p:nvCxnSpPr>
        <p:spPr>
          <a:xfrm flipV="1">
            <a:off x="4560570" y="3657600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722B4-6907-9D7E-938A-46A833C0E1DE}"/>
              </a:ext>
            </a:extLst>
          </p:cNvPr>
          <p:cNvSpPr txBox="1"/>
          <p:nvPr/>
        </p:nvSpPr>
        <p:spPr>
          <a:xfrm>
            <a:off x="4368699" y="4046220"/>
            <a:ext cx="43794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A/T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82A821-F862-BA0A-3808-2E6E8DED95ED}"/>
              </a:ext>
            </a:extLst>
          </p:cNvPr>
          <p:cNvSpPr/>
          <p:nvPr/>
        </p:nvSpPr>
        <p:spPr>
          <a:xfrm>
            <a:off x="6669119" y="2937510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71ED87E-FE98-D494-1C66-EDE6B87CABC7}"/>
              </a:ext>
            </a:extLst>
          </p:cNvPr>
          <p:cNvSpPr/>
          <p:nvPr/>
        </p:nvSpPr>
        <p:spPr>
          <a:xfrm rot="10800000">
            <a:off x="8515350" y="4545711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761BA-5C48-802B-AEB2-751AFF61392C}"/>
              </a:ext>
            </a:extLst>
          </p:cNvPr>
          <p:cNvSpPr txBox="1"/>
          <p:nvPr/>
        </p:nvSpPr>
        <p:spPr>
          <a:xfrm>
            <a:off x="6069331" y="2554979"/>
            <a:ext cx="7850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Cis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135C6-F097-EACC-9AE3-EF6B8073D4C6}"/>
              </a:ext>
            </a:extLst>
          </p:cNvPr>
          <p:cNvSpPr txBox="1"/>
          <p:nvPr/>
        </p:nvSpPr>
        <p:spPr>
          <a:xfrm>
            <a:off x="5994189" y="4186749"/>
            <a:ext cx="95827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Trans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83C821-2496-C904-C6C8-228CC7AAFB70}"/>
              </a:ext>
            </a:extLst>
          </p:cNvPr>
          <p:cNvCxnSpPr/>
          <p:nvPr/>
        </p:nvCxnSpPr>
        <p:spPr>
          <a:xfrm>
            <a:off x="3726180" y="4991481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5DA1-F513-E225-4101-67FE3563FF57}"/>
              </a:ext>
            </a:extLst>
          </p:cNvPr>
          <p:cNvSpPr/>
          <p:nvPr/>
        </p:nvSpPr>
        <p:spPr>
          <a:xfrm>
            <a:off x="4171950" y="4740021"/>
            <a:ext cx="1897380" cy="537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B842CD-908B-EE8D-BBA4-8247ADDDA6BD}"/>
              </a:ext>
            </a:extLst>
          </p:cNvPr>
          <p:cNvCxnSpPr/>
          <p:nvPr/>
        </p:nvCxnSpPr>
        <p:spPr>
          <a:xfrm flipV="1">
            <a:off x="3897630" y="5277231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BBD598-F72F-3E7F-1B54-AE1DEAE82CA7}"/>
              </a:ext>
            </a:extLst>
          </p:cNvPr>
          <p:cNvSpPr txBox="1"/>
          <p:nvPr/>
        </p:nvSpPr>
        <p:spPr>
          <a:xfrm>
            <a:off x="3726180" y="5589913"/>
            <a:ext cx="42088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T/C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E457B3-675D-EE71-D6ED-9FA55E2706FF}"/>
              </a:ext>
            </a:extLst>
          </p:cNvPr>
          <p:cNvSpPr/>
          <p:nvPr/>
        </p:nvSpPr>
        <p:spPr>
          <a:xfrm>
            <a:off x="6669119" y="4677156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661AA3E-5526-4CB8-7732-A1374C3C3CC7}"/>
              </a:ext>
            </a:extLst>
          </p:cNvPr>
          <p:cNvSpPr/>
          <p:nvPr/>
        </p:nvSpPr>
        <p:spPr>
          <a:xfrm>
            <a:off x="8494776" y="2855189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</p:spTree>
    <p:extLst>
      <p:ext uri="{BB962C8B-B14F-4D97-AF65-F5344CB8AC3E}">
        <p14:creationId xmlns:p14="http://schemas.microsoft.com/office/powerpoint/2010/main" val="1931367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F37D-C741-357C-A7B8-10F8C3F2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go about finding </a:t>
            </a:r>
            <a:r>
              <a:rPr lang="en-CA" dirty="0" err="1"/>
              <a:t>pQTLs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2C13-CF62-3B28-ADE5-0FCE6A02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need a cohort with both genetic sequencing AND proteomic information</a:t>
            </a:r>
          </a:p>
          <a:p>
            <a:endParaRPr lang="en-CA" dirty="0"/>
          </a:p>
          <a:p>
            <a:r>
              <a:rPr lang="en-CA" dirty="0"/>
              <a:t>For the purposes of this workshop, you will be provided with a fake set of genetic data</a:t>
            </a:r>
          </a:p>
          <a:p>
            <a:endParaRPr lang="en-CA" dirty="0"/>
          </a:p>
          <a:p>
            <a:r>
              <a:rPr lang="en-CA" dirty="0"/>
              <a:t>We will be using PLINK for our analysis but there’s tons of software that allow you to conduct association testing</a:t>
            </a:r>
          </a:p>
        </p:txBody>
      </p:sp>
    </p:spTree>
    <p:extLst>
      <p:ext uri="{BB962C8B-B14F-4D97-AF65-F5344CB8AC3E}">
        <p14:creationId xmlns:p14="http://schemas.microsoft.com/office/powerpoint/2010/main" val="2465822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C904-9BE9-1A5E-6317-7ACFB105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continuous phenotype GWAS?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This is a set of linear regressions based on every SNP(single-nucleotide polymorphism) of the genome</a:t>
                </a:r>
              </a:p>
              <a:p>
                <a:r>
                  <a:rPr lang="en-CA" dirty="0"/>
                  <a:t>We can then, just as before, associate a beta or effect size and resulting p-value to each SNP</a:t>
                </a:r>
              </a:p>
              <a:p>
                <a:r>
                  <a:rPr lang="en-CA" dirty="0"/>
                  <a:t>We normally then deal with multiple comparisons by using the new arbitrary threshold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5 ×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This is from a Bonferroni correction of a million independent SNPs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015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3A6E-D252-95AB-045E-2A7D0551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Genetic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B0C9-8427-0350-8D0B-441B7B06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will be using PLINK 1.9 as our software of choice and its resulting file formats</a:t>
            </a:r>
          </a:p>
          <a:p>
            <a:endParaRPr lang="en-CA" dirty="0"/>
          </a:p>
          <a:p>
            <a:r>
              <a:rPr lang="en-CA" dirty="0"/>
              <a:t>.bed file</a:t>
            </a:r>
          </a:p>
          <a:p>
            <a:pPr lvl="1"/>
            <a:r>
              <a:rPr lang="en-CA" dirty="0"/>
              <a:t>Binary representation of the genotype calls</a:t>
            </a:r>
          </a:p>
          <a:p>
            <a:r>
              <a:rPr lang="en-CA" dirty="0"/>
              <a:t>.fam file</a:t>
            </a:r>
          </a:p>
          <a:p>
            <a:pPr lvl="1"/>
            <a:r>
              <a:rPr lang="en-CA" dirty="0"/>
              <a:t>Text file describing the samples or participants in the bed file (Family ID, Sample ID, Sex, and phenotype value)</a:t>
            </a:r>
          </a:p>
          <a:p>
            <a:r>
              <a:rPr lang="en-CA" dirty="0"/>
              <a:t>.</a:t>
            </a:r>
            <a:r>
              <a:rPr lang="en-CA" dirty="0" err="1"/>
              <a:t>bim</a:t>
            </a:r>
            <a:r>
              <a:rPr lang="en-CA" dirty="0"/>
              <a:t> file</a:t>
            </a:r>
          </a:p>
          <a:p>
            <a:pPr lvl="1"/>
            <a:r>
              <a:rPr lang="en-CA" dirty="0"/>
              <a:t>Text file describing the variants in the bed file (Chromosome,  ID, position/coordinates, and alleles)</a:t>
            </a:r>
          </a:p>
        </p:txBody>
      </p:sp>
    </p:spTree>
    <p:extLst>
      <p:ext uri="{BB962C8B-B14F-4D97-AF65-F5344CB8AC3E}">
        <p14:creationId xmlns:p14="http://schemas.microsoft.com/office/powerpoint/2010/main" val="1019640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9120-E4A0-FD94-DA01-4F06B8F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 a forewarning: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3A60-C267-A3CC-EFCD-B05B24E5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workshop is not designed to teach you how to QC, merge, run a PCA, or even LD prune your genetic datasets</a:t>
            </a:r>
          </a:p>
          <a:p>
            <a:endParaRPr lang="en-CA" dirty="0"/>
          </a:p>
          <a:p>
            <a:pPr lvl="1"/>
            <a:r>
              <a:rPr lang="en-CA" dirty="0"/>
              <a:t>We have another workshop called “Data Processing for Genetics” which will cover that in depth.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This toy dataset will give you an unrealistic result but will show you the steps to run actual data.</a:t>
            </a:r>
          </a:p>
        </p:txBody>
      </p:sp>
    </p:spTree>
    <p:extLst>
      <p:ext uri="{BB962C8B-B14F-4D97-AF65-F5344CB8AC3E}">
        <p14:creationId xmlns:p14="http://schemas.microsoft.com/office/powerpoint/2010/main" val="3348299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6004-2026-6C0A-80AF-22756D3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Scaling pt.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F89C-CE13-2B9C-0D24-226AF61C3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of the things we can do to ensure that all of our phenotypes are normally distributed is to scale with Rank Inverse Normal Transformation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452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Proteins are composed of amino acids</a:t>
            </a:r>
          </a:p>
          <a:p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AA792-2BF0-5B3F-0D3F-1803C6EF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56" y="2333789"/>
            <a:ext cx="5275487" cy="4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85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E0246-47A2-5DBD-5721-4F5DBA07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5E43-5FCD-243F-4B97-5EDCD4A0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Scaling pt.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2D33-2031-D1E4-A915-2334F14C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of the things we can do to ensure that all of our phenotypes are normally distributed is to scale with Rank Inverse Normal Transformation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8DAF3-BD98-E8E9-7638-7C92B911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56" y="3171033"/>
            <a:ext cx="6643687" cy="33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514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64D7-BBCA-CBEA-F2AC-4241BBB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05B3F-D0CF-8B62-4351-71C1EA1F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56" y="2170114"/>
            <a:ext cx="49589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C6A7A-FB1E-3B6D-77AD-BAA5C12016E2}"/>
              </a:ext>
            </a:extLst>
          </p:cNvPr>
          <p:cNvSpPr txBox="1"/>
          <p:nvPr/>
        </p:nvSpPr>
        <p:spPr>
          <a:xfrm>
            <a:off x="2043113" y="1800654"/>
            <a:ext cx="101027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For Mac:</a:t>
            </a:r>
          </a:p>
        </p:txBody>
      </p:sp>
    </p:spTree>
    <p:extLst>
      <p:ext uri="{BB962C8B-B14F-4D97-AF65-F5344CB8AC3E}">
        <p14:creationId xmlns:p14="http://schemas.microsoft.com/office/powerpoint/2010/main" val="2597354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CE47-D776-6711-CFE9-DEA478DD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A06C-8CE5-8167-1F15-46108894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A6893A3A-ADA4-B831-061F-23450A0A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3900"/>
            <a:ext cx="7772400" cy="3710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400A6-16FD-2F3C-1238-C503765A53BA}"/>
              </a:ext>
            </a:extLst>
          </p:cNvPr>
          <p:cNvSpPr txBox="1"/>
          <p:nvPr/>
        </p:nvSpPr>
        <p:spPr>
          <a:xfrm>
            <a:off x="2835851" y="5823310"/>
            <a:ext cx="347229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You should see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643405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CE70-58ED-8EBD-B67E-17052D7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4936-86C3-900B-A683-78F77D38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GWAS results are not causal results!</a:t>
            </a:r>
          </a:p>
          <a:p>
            <a:endParaRPr lang="en-CA" dirty="0"/>
          </a:p>
          <a:p>
            <a:r>
              <a:rPr lang="en-CA" dirty="0"/>
              <a:t>We still need to say “associated with”</a:t>
            </a:r>
          </a:p>
          <a:p>
            <a:endParaRPr lang="en-CA" dirty="0"/>
          </a:p>
          <a:p>
            <a:r>
              <a:rPr lang="en-CA" dirty="0"/>
              <a:t>Unless the SNP itself has already been proven to be deleterious clinically.</a:t>
            </a:r>
          </a:p>
        </p:txBody>
      </p:sp>
    </p:spTree>
    <p:extLst>
      <p:ext uri="{BB962C8B-B14F-4D97-AF65-F5344CB8AC3E}">
        <p14:creationId xmlns:p14="http://schemas.microsoft.com/office/powerpoint/2010/main" val="2778826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AFF-4332-5142-F260-0721691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C5F84-EA76-F293-F53C-48F17FCB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talked about different types of Proteomics</a:t>
            </a:r>
          </a:p>
          <a:p>
            <a:r>
              <a:rPr lang="en-CA" dirty="0"/>
              <a:t>We discussed the data formatting for both </a:t>
            </a:r>
            <a:r>
              <a:rPr lang="en-CA" dirty="0" err="1"/>
              <a:t>Somalogic</a:t>
            </a:r>
            <a:r>
              <a:rPr lang="en-CA" dirty="0"/>
              <a:t> and </a:t>
            </a:r>
            <a:r>
              <a:rPr lang="en-CA" dirty="0" err="1"/>
              <a:t>Olink</a:t>
            </a:r>
            <a:endParaRPr lang="en-CA" dirty="0"/>
          </a:p>
          <a:p>
            <a:r>
              <a:rPr lang="en-CA" dirty="0"/>
              <a:t>We discussed how scaling your phenotypes impacts your analysis</a:t>
            </a:r>
          </a:p>
          <a:p>
            <a:r>
              <a:rPr lang="en-CA" dirty="0"/>
              <a:t>We did some basic association tests</a:t>
            </a:r>
          </a:p>
          <a:p>
            <a:r>
              <a:rPr lang="en-CA" dirty="0"/>
              <a:t>Discussed what happens when you conduct multiple comparisons</a:t>
            </a:r>
          </a:p>
          <a:p>
            <a:r>
              <a:rPr lang="en-CA" dirty="0"/>
              <a:t>Discuss how to find and annotate </a:t>
            </a:r>
            <a:r>
              <a:rPr lang="en-CA" dirty="0" err="1"/>
              <a:t>pQTLs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4877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D7EF-C880-CBCD-398D-7E3BB5D5062C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A3F8-F204-0C4B-8C60-EB9078FAF391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57086-E9A2-1558-824A-80776B62AF2C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55A2CE-36C7-7C3A-E3EF-94EBD356F86C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060FE140-39DA-6155-D659-8C3C8FED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B21C3CDD-B849-1F66-A5B6-38B78BCA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4A792CE-366A-778B-7512-0FA01D3C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8" y="2956378"/>
            <a:ext cx="1866472" cy="18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D29-A0A8-96BA-82B1-6E3998C08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537B-C36D-5C44-11A4-C595BFD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779F5-E441-CD76-237E-8ACE728A5EF7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12E00-AF0A-FE53-1ECA-E0E05C73FD96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409A-22FC-94BC-192B-CE9B3ACA4E03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53CB2-824E-38FA-008E-A8C1E28E15EE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0F8E5-9A2A-2DA4-6F8C-FB2D4252B5A8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1CB81-0F1A-C554-B88C-0DE134EBBCE2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2588C226-2E2B-28BA-99FD-CC6304907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DA159900-DFA2-65EF-9D87-E093FEB9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B832EB1-AA2C-7BF5-9399-77B3E079C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4694464" cy="4351335"/>
          </a:xfrm>
        </p:spPr>
        <p:txBody>
          <a:bodyPr/>
          <a:lstStyle/>
          <a:p>
            <a:r>
              <a:rPr lang="en-CA" dirty="0"/>
              <a:t>Protein structure has 3-4 levels from primary, secondary, tertiary, and quaternary</a:t>
            </a:r>
          </a:p>
          <a:p>
            <a:endParaRPr lang="en-CA" dirty="0"/>
          </a:p>
          <a:p>
            <a:r>
              <a:rPr lang="en-CA" dirty="0"/>
              <a:t>These structures are dependent on various molecular forces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C6C4-D180-C72A-2792-617379AD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5318"/>
            <a:ext cx="3064328" cy="49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869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15339</TotalTime>
  <Words>5543</Words>
  <Application>Microsoft Macintosh PowerPoint</Application>
  <PresentationFormat>On-screen Show (4:3)</PresentationFormat>
  <Paragraphs>3253</Paragraphs>
  <Slides>86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inherit</vt:lpstr>
      <vt:lpstr>Aptos Narrow</vt:lpstr>
      <vt:lpstr>Arial</vt:lpstr>
      <vt:lpstr>Calibri</vt:lpstr>
      <vt:lpstr>Calibri Light</vt:lpstr>
      <vt:lpstr>Cambria Math</vt:lpstr>
      <vt:lpstr>Helvetica</vt:lpstr>
      <vt:lpstr>Helvetica Light</vt:lpstr>
      <vt:lpstr>Open Sans Light</vt:lpstr>
      <vt:lpstr>Wingdings</vt:lpstr>
      <vt:lpstr>Thème Office</vt:lpstr>
      <vt:lpstr>Proteogenomics</vt:lpstr>
      <vt:lpstr>PowerPoint Presentation</vt:lpstr>
      <vt:lpstr>PowerPoint Presentation</vt:lpstr>
      <vt:lpstr>PowerPoint Presentation</vt:lpstr>
      <vt:lpstr>PowerPoint Presentation</vt:lpstr>
      <vt:lpstr>Outline</vt:lpstr>
      <vt:lpstr>But first!</vt:lpstr>
      <vt:lpstr>Crash Course/Recap on Biochemistry</vt:lpstr>
      <vt:lpstr>Crash Course/Recap on Biochemistry</vt:lpstr>
      <vt:lpstr>The outer structure of a protein is dependent on the tertiary structure</vt:lpstr>
      <vt:lpstr>What is Proteomics?</vt:lpstr>
      <vt:lpstr>What is Proteomics?</vt:lpstr>
      <vt:lpstr>ELISA/Small-Scale Antibody Protein Analysis</vt:lpstr>
      <vt:lpstr>PowerPoint Presentation</vt:lpstr>
      <vt:lpstr>What is Proteomics?</vt:lpstr>
      <vt:lpstr>Mass Spec. Proteomics</vt:lpstr>
      <vt:lpstr>Tandem MS (MS/MS or MS2)</vt:lpstr>
      <vt:lpstr>What is Proteomics?</vt:lpstr>
      <vt:lpstr>Affinity-based Proteomics</vt:lpstr>
      <vt:lpstr>Olink</vt:lpstr>
      <vt:lpstr>Somalogic</vt:lpstr>
      <vt:lpstr>What is Proteomics?</vt:lpstr>
      <vt:lpstr>What is Proteomics?</vt:lpstr>
      <vt:lpstr>What is Proteomics?</vt:lpstr>
      <vt:lpstr>What is Proteomics?</vt:lpstr>
      <vt:lpstr>Why are affinity-based proteomics considered biased?</vt:lpstr>
      <vt:lpstr>Why are affinity-based proteomics considered biased?</vt:lpstr>
      <vt:lpstr>Why are affinity-based proteomics considered biased?</vt:lpstr>
      <vt:lpstr>Outline</vt:lpstr>
      <vt:lpstr>Somalogic’s Data Format</vt:lpstr>
      <vt:lpstr>Header</vt:lpstr>
      <vt:lpstr>Column Info</vt:lpstr>
      <vt:lpstr>Row Info</vt:lpstr>
      <vt:lpstr>PowerPoint Presentation</vt:lpstr>
      <vt:lpstr>PowerPoint Presentation</vt:lpstr>
      <vt:lpstr>PowerPoint Presentation</vt:lpstr>
      <vt:lpstr>Let’s Check it out in R!</vt:lpstr>
      <vt:lpstr>Data Standardization</vt:lpstr>
      <vt:lpstr>ANML – Adaptive Normalization by Maximum Likelihood</vt:lpstr>
      <vt:lpstr>What is seq.10000.28?</vt:lpstr>
      <vt:lpstr>Now let’s look at Olink’s data!</vt:lpstr>
      <vt:lpstr>Outline</vt:lpstr>
      <vt:lpstr>Association Testing!</vt:lpstr>
      <vt:lpstr>What does an association mean?</vt:lpstr>
      <vt:lpstr>What does an association mean?</vt:lpstr>
      <vt:lpstr>What different types of association tests are there?</vt:lpstr>
      <vt:lpstr>Let’s try some of them out!</vt:lpstr>
      <vt:lpstr>Linear Regression!</vt:lpstr>
      <vt:lpstr>We can even use linear regression on a binary outcome!</vt:lpstr>
      <vt:lpstr>Let’s try out some basic linear regressions!</vt:lpstr>
      <vt:lpstr>What if you have covariates?</vt:lpstr>
      <vt:lpstr>What if you have covariates?</vt:lpstr>
      <vt:lpstr>What if you have a covariate?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What happens when we test multiple comparisons?</vt:lpstr>
      <vt:lpstr>Types of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MC Corrections</vt:lpstr>
      <vt:lpstr>Outline</vt:lpstr>
      <vt:lpstr>Protein Quantitative Trait Loci</vt:lpstr>
      <vt:lpstr>What is a pQTL?</vt:lpstr>
      <vt:lpstr>What is a protein quantitative trait locus (pQTL)?</vt:lpstr>
      <vt:lpstr>How to go about finding pQTLs</vt:lpstr>
      <vt:lpstr>What is a continuous phenotype GWAS?</vt:lpstr>
      <vt:lpstr>Genetic File Formats</vt:lpstr>
      <vt:lpstr>As a forewarning:</vt:lpstr>
      <vt:lpstr>Scaling pt. 2</vt:lpstr>
      <vt:lpstr>Scaling pt. 2</vt:lpstr>
      <vt:lpstr>PLINK Installation and First-time running</vt:lpstr>
      <vt:lpstr>PLINK Installation and First-time running</vt:lpstr>
      <vt:lpstr>Some reminders</vt:lpstr>
      <vt:lpstr>In summary</vt:lpstr>
      <vt:lpstr>Thank you for attending!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Thomas Zheng</cp:lastModifiedBy>
  <cp:revision>118</cp:revision>
  <dcterms:created xsi:type="dcterms:W3CDTF">2019-07-29T14:54:16Z</dcterms:created>
  <dcterms:modified xsi:type="dcterms:W3CDTF">2025-08-08T23:18:11Z</dcterms:modified>
</cp:coreProperties>
</file>